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Lst>
  <p:sldSz cy="10058400" cx="7772400"/>
  <p:notesSz cx="6858000" cy="9144000"/>
  <p:embeddedFontLst>
    <p:embeddedFont>
      <p:font typeface="Halant"/>
      <p:regular r:id="rId12"/>
      <p:bold r:id="rId13"/>
    </p:embeddedFont>
    <p:embeddedFont>
      <p:font typeface="Inter"/>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87B680B-3364-41CA-97F1-93A6B56B68C6}">
  <a:tblStyle styleId="{587B680B-3364-41CA-97F1-93A6B56B68C6}" styleName="Table_0">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Halant-bold.fntdata"/><Relationship Id="rId12" Type="http://schemas.openxmlformats.org/officeDocument/2006/relationships/font" Target="fonts/Halant-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Inter-bold.fntdata"/><Relationship Id="rId14" Type="http://schemas.openxmlformats.org/officeDocument/2006/relationships/font" Target="fonts/Inter-regular.fntdata"/><Relationship Id="rId17" Type="http://schemas.openxmlformats.org/officeDocument/2006/relationships/font" Target="fonts/Inter-boldItalic.fntdata"/><Relationship Id="rId16" Type="http://schemas.openxmlformats.org/officeDocument/2006/relationships/font" Target="fonts/Inter-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70c421664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70c42166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070c421664_0_5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070c421664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3070c421664_0_10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3070c421664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3070c421664_0_11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3070c421664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308bdadb172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308bdadb17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Primary Source Analysis: Ibn Battuta</a:t>
            </a:r>
            <a:endParaRPr sz="1900">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471750" y="1586700"/>
          <a:ext cx="3000000" cy="3000000"/>
        </p:xfrm>
        <a:graphic>
          <a:graphicData uri="http://schemas.openxmlformats.org/drawingml/2006/table">
            <a:tbl>
              <a:tblPr>
                <a:noFill/>
                <a:tableStyleId>{587B680B-3364-41CA-97F1-93A6B56B68C6}</a:tableStyleId>
              </a:tblPr>
              <a:tblGrid>
                <a:gridCol w="3316800"/>
                <a:gridCol w="1255200"/>
                <a:gridCol w="2286000"/>
              </a:tblGrid>
              <a:tr h="593925">
                <a:tc gridSpan="3">
                  <a:txBody>
                    <a:bodyPr/>
                    <a:lstStyle/>
                    <a:p>
                      <a:pPr indent="0" lvl="0" marL="0" rtl="0" algn="l">
                        <a:spcBef>
                          <a:spcPts val="0"/>
                        </a:spcBef>
                        <a:spcAft>
                          <a:spcPts val="0"/>
                        </a:spcAft>
                        <a:buNone/>
                      </a:pPr>
                      <a:r>
                        <a:rPr lang="en" sz="1500">
                          <a:latin typeface="Halant"/>
                          <a:ea typeface="Halant"/>
                          <a:cs typeface="Halant"/>
                          <a:sym typeface="Halant"/>
                        </a:rPr>
                        <a:t>Source: Ibn Battuta, </a:t>
                      </a:r>
                      <a:r>
                        <a:rPr i="1" lang="en" sz="1500">
                          <a:latin typeface="Halant"/>
                          <a:ea typeface="Halant"/>
                          <a:cs typeface="Halant"/>
                          <a:sym typeface="Halant"/>
                        </a:rPr>
                        <a:t>Travels in Asia and Africa 1325-1354</a:t>
                      </a:r>
                      <a:r>
                        <a:rPr lang="en" sz="1500">
                          <a:latin typeface="Halant"/>
                          <a:ea typeface="Halant"/>
                          <a:cs typeface="Halant"/>
                          <a:sym typeface="Halant"/>
                        </a:rPr>
                        <a:t>, Translated by H.A.R. Gibb, 1929. </a:t>
                      </a:r>
                      <a:endParaRPr sz="1500">
                        <a:latin typeface="Halant"/>
                        <a:ea typeface="Halant"/>
                        <a:cs typeface="Halant"/>
                        <a:sym typeface="Halant"/>
                      </a:endParaRPr>
                    </a:p>
                  </a:txBody>
                  <a:tcPr marT="91450" marB="91450" marR="91450" marL="91450">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6692125">
                <a:tc>
                  <a:txBody>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Ibn Battuta judges the character of the people of Mali</a:t>
                      </a:r>
                      <a:endParaRPr b="1" sz="12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200">
                          <a:solidFill>
                            <a:schemeClr val="dk1"/>
                          </a:solidFill>
                          <a:latin typeface="Inter"/>
                          <a:ea typeface="Inter"/>
                          <a:cs typeface="Inter"/>
                          <a:sym typeface="Inter"/>
                        </a:rPr>
                        <a:t>The Negroes possess some admirable qualities. They are seldom unjust, and have a greater abhorrence of injustice than any other people. Their sultan shows no mercy to anyone who is guilty of the least act of it. There is complete security in their country. Neither traveller nor inhabitant in it has anything to fear from robbers or men of violence. </a:t>
                      </a:r>
                      <a:endParaRPr sz="1200">
                        <a:solidFill>
                          <a:schemeClr val="dk1"/>
                        </a:solidFill>
                        <a:latin typeface="Inter"/>
                        <a:ea typeface="Inter"/>
                        <a:cs typeface="Inter"/>
                        <a:sym typeface="Inter"/>
                      </a:endParaRPr>
                    </a:p>
                    <a:p>
                      <a:pPr indent="0" lvl="0" marL="0" rtl="0" algn="l">
                        <a:lnSpc>
                          <a:spcPct val="133333"/>
                        </a:lnSpc>
                        <a:spcBef>
                          <a:spcPts val="900"/>
                        </a:spcBef>
                        <a:spcAft>
                          <a:spcPts val="0"/>
                        </a:spcAft>
                        <a:buClr>
                          <a:schemeClr val="dk1"/>
                        </a:buClr>
                        <a:buSzPts val="1100"/>
                        <a:buFont typeface="Arial"/>
                        <a:buNone/>
                      </a:pPr>
                      <a:r>
                        <a:rPr b="1" lang="en" sz="1200">
                          <a:solidFill>
                            <a:schemeClr val="dk1"/>
                          </a:solidFill>
                          <a:latin typeface="Inter"/>
                          <a:ea typeface="Inter"/>
                          <a:cs typeface="Inter"/>
                          <a:sym typeface="Inter"/>
                        </a:rPr>
                        <a:t>Their piety</a:t>
                      </a:r>
                      <a:endParaRPr b="1" sz="12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200">
                          <a:solidFill>
                            <a:schemeClr val="dk1"/>
                          </a:solidFill>
                          <a:latin typeface="Inter"/>
                          <a:ea typeface="Inter"/>
                          <a:cs typeface="Inter"/>
                          <a:sym typeface="Inter"/>
                        </a:rPr>
                        <a:t>On Fridays, if a man does not go early to the mosque, he cannot find a corner to pray in, on account of the crowd. It is a custom of theirs to send each man his boy [to the mosque] with his prayer-mat; the boy spreads it out for his master in a place befitting him [and remains on it] until he comes to the mosque. </a:t>
                      </a:r>
                      <a:endParaRPr sz="12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200">
                          <a:solidFill>
                            <a:schemeClr val="dk1"/>
                          </a:solidFill>
                          <a:latin typeface="Inter"/>
                          <a:ea typeface="Inter"/>
                          <a:cs typeface="Inter"/>
                          <a:sym typeface="Inter"/>
                        </a:rPr>
                        <a:t>Another of their good qualities is their habit of wearing clean white garments on Fridays. Even if a man has nothing but an old worn shirt, he washes it and cleans it, and wears it to the Friday service. Yet another is their zeal for learning the Koran by heart. They put their children in chains if they show any backwardness in memorizing it, and they are not set free until they have it by heart. I visited the qadi in his house on the day of the festival. His children were chained up, so I said to him, "Will you not let them loose?" He replied, "I shall not do so until they learn the Koran by heart."</a:t>
                      </a:r>
                      <a:endParaRPr sz="1200">
                        <a:latin typeface="Inter"/>
                        <a:ea typeface="Inter"/>
                        <a:cs typeface="Inter"/>
                        <a:sym typeface="Inter"/>
                      </a:endParaRPr>
                    </a:p>
                  </a:txBody>
                  <a:tcPr marT="91450" marB="91450" marR="91450" marL="91450">
                    <a:lnL cap="flat" cmpd="sng" w="12700">
                      <a:solidFill>
                        <a:srgbClr val="CC0000">
                          <a:alpha val="0"/>
                        </a:srgbClr>
                      </a:solidFill>
                      <a:prstDash val="solid"/>
                      <a:round/>
                      <a:headEnd len="sm" w="sm" type="none"/>
                      <a:tailEnd len="sm" w="sm" type="none"/>
                    </a:lnL>
                    <a:lnR cap="flat" cmpd="sng" w="12700">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CC0000">
                          <a:alpha val="0"/>
                        </a:srgbClr>
                      </a:solidFill>
                      <a:prstDash val="solid"/>
                      <a:round/>
                      <a:headEnd len="sm" w="sm" type="none"/>
                      <a:tailEnd len="sm" w="sm" type="none"/>
                    </a:lnB>
                  </a:tcPr>
                </a:tc>
                <a:tc gridSpan="2">
                  <a:txBody>
                    <a:bodyPr/>
                    <a:lstStyle/>
                    <a:p>
                      <a:pPr indent="0" lvl="0" marL="0" rtl="0" algn="l">
                        <a:lnSpc>
                          <a:spcPct val="133333"/>
                        </a:lnSpc>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The pious kindness of the people of Mecca</a:t>
                      </a:r>
                      <a:endParaRPr b="1" sz="12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200">
                          <a:solidFill>
                            <a:schemeClr val="dk1"/>
                          </a:solidFill>
                          <a:latin typeface="Inter"/>
                          <a:ea typeface="Inter"/>
                          <a:cs typeface="Inter"/>
                          <a:sym typeface="Inter"/>
                        </a:rPr>
                        <a:t>The inhabitants of Mecca are distinguished by many excellent and noble activities and qualities, by their beneficence to the humble and weak, and by their kindness to strangers. When any of them makes a feast, he begins by giving food to the religious devotees who are poor and without resources, inviting them first with kindness and delicacy. </a:t>
                      </a:r>
                      <a:endParaRPr sz="12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200">
                          <a:solidFill>
                            <a:schemeClr val="dk1"/>
                          </a:solidFill>
                          <a:latin typeface="Inter"/>
                          <a:ea typeface="Inter"/>
                          <a:cs typeface="Inter"/>
                          <a:sym typeface="Inter"/>
                        </a:rPr>
                        <a:t>Another good habit of theirs is this. The orphan children sit in the bazaar, each with two baskets. When one of the townspeople comes to the bazaar and buys cereals, meat and vegetables, he hands them to one of these boys, who puts the cereals in the baskets and delivers them to the man's house. Meanwhile the man goes about his devotions and his business. There is no instance of any of the boys having ever abused their trust in this matter, and they are given a fixed fee of a few coppers.</a:t>
                      </a:r>
                      <a:endParaRPr sz="1200">
                        <a:solidFill>
                          <a:schemeClr val="dk1"/>
                        </a:solidFill>
                        <a:latin typeface="Inter"/>
                        <a:ea typeface="Inter"/>
                        <a:cs typeface="Inter"/>
                        <a:sym typeface="Inter"/>
                      </a:endParaRPr>
                    </a:p>
                    <a:p>
                      <a:pPr indent="0" lvl="0" marL="0" rtl="0" algn="l">
                        <a:lnSpc>
                          <a:spcPct val="133333"/>
                        </a:lnSpc>
                        <a:spcBef>
                          <a:spcPts val="900"/>
                        </a:spcBef>
                        <a:spcAft>
                          <a:spcPts val="0"/>
                        </a:spcAft>
                        <a:buClr>
                          <a:schemeClr val="dk1"/>
                        </a:buClr>
                        <a:buSzPts val="1100"/>
                        <a:buFont typeface="Arial"/>
                        <a:buNone/>
                      </a:pPr>
                      <a:r>
                        <a:rPr b="1" lang="en" sz="1200">
                          <a:solidFill>
                            <a:schemeClr val="dk1"/>
                          </a:solidFill>
                          <a:latin typeface="Inter"/>
                          <a:ea typeface="Inter"/>
                          <a:cs typeface="Inter"/>
                          <a:sym typeface="Inter"/>
                        </a:rPr>
                        <a:t>The cleanliness of the people of Mecca</a:t>
                      </a:r>
                      <a:endParaRPr b="1" sz="1200">
                        <a:solidFill>
                          <a:schemeClr val="dk1"/>
                        </a:solidFill>
                        <a:latin typeface="Inter"/>
                        <a:ea typeface="Inter"/>
                        <a:cs typeface="Inter"/>
                        <a:sym typeface="Inter"/>
                      </a:endParaRPr>
                    </a:p>
                    <a:p>
                      <a:pPr indent="0" lvl="0" marL="0" rtl="0" algn="l">
                        <a:lnSpc>
                          <a:spcPct val="100000"/>
                        </a:lnSpc>
                        <a:spcBef>
                          <a:spcPts val="900"/>
                        </a:spcBef>
                        <a:spcAft>
                          <a:spcPts val="0"/>
                        </a:spcAft>
                        <a:buClr>
                          <a:schemeClr val="dk1"/>
                        </a:buClr>
                        <a:buSzPts val="1100"/>
                        <a:buFont typeface="Arial"/>
                        <a:buNone/>
                      </a:pPr>
                      <a:r>
                        <a:rPr lang="en" sz="1200">
                          <a:solidFill>
                            <a:schemeClr val="dk1"/>
                          </a:solidFill>
                          <a:latin typeface="Inter"/>
                          <a:ea typeface="Inter"/>
                          <a:cs typeface="Inter"/>
                          <a:sym typeface="Inter"/>
                        </a:rPr>
                        <a:t>The Meccans are very elegant and clean in their dress, and most of them wear white garments, which you always see fresh and snowy. They use a great deal of perfume and kohl and make free use of toothpicks of green arak-wood. The Meccan women are extraordinarily beautiful and very pious and modest. They too make great use of perfumes to such a degree that they will spend the night hungry in order to buy perfumes with the price of their food. They visit the mosque every Thursday night, wearing their finest apparel; and the whole sanctuary is saturated with the smell of their perfume. </a:t>
                      </a:r>
                      <a:endParaRPr sz="1200">
                        <a:latin typeface="Inter"/>
                        <a:ea typeface="Inter"/>
                        <a:cs typeface="Inter"/>
                        <a:sym typeface="Inter"/>
                      </a:endParaRPr>
                    </a:p>
                  </a:txBody>
                  <a:tcPr marT="91450" marB="91450" marR="91450" marL="91450">
                    <a:lnL cap="flat" cmpd="sng" w="12700">
                      <a:solidFill>
                        <a:srgbClr val="9E9E9E"/>
                      </a:solidFill>
                      <a:prstDash val="solid"/>
                      <a:round/>
                      <a:headEnd len="sm" w="sm" type="none"/>
                      <a:tailEnd len="sm" w="sm" type="none"/>
                    </a:lnL>
                    <a:lnR cap="flat" cmpd="sng" w="12700">
                      <a:solidFill>
                        <a:srgbClr val="FFFFFF"/>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CC0000">
                          <a:alpha val="0"/>
                        </a:srgbClr>
                      </a:solidFill>
                      <a:prstDash val="solid"/>
                      <a:round/>
                      <a:headEnd len="sm" w="sm" type="none"/>
                      <a:tailEnd len="sm" w="sm" type="none"/>
                    </a:lnB>
                  </a:tcPr>
                </a:tc>
                <a:tc hMerge="1"/>
              </a:tr>
            </a:tbl>
          </a:graphicData>
        </a:graphic>
      </p:graphicFrame>
      <p:sp>
        <p:nvSpPr>
          <p:cNvPr id="59" name="Google Shape;59;p13"/>
          <p:cNvSpPr txBox="1"/>
          <p:nvPr/>
        </p:nvSpPr>
        <p:spPr>
          <a:xfrm>
            <a:off x="448950" y="697351"/>
            <a:ext cx="6903600" cy="684000"/>
          </a:xfrm>
          <a:prstGeom prst="rect">
            <a:avLst/>
          </a:prstGeom>
          <a:noFill/>
          <a:ln cap="flat" cmpd="sng" w="2857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500">
                <a:solidFill>
                  <a:srgbClr val="000000"/>
                </a:solidFill>
                <a:latin typeface="Inter"/>
                <a:ea typeface="Inter"/>
                <a:cs typeface="Inter"/>
                <a:sym typeface="Inter"/>
              </a:rPr>
              <a:t>Directions</a:t>
            </a:r>
            <a:r>
              <a:rPr lang="en" sz="1500">
                <a:solidFill>
                  <a:srgbClr val="000000"/>
                </a:solidFill>
                <a:latin typeface="Inter"/>
                <a:ea typeface="Inter"/>
                <a:cs typeface="Inter"/>
                <a:sym typeface="Inter"/>
              </a:rPr>
              <a:t>: Read the </a:t>
            </a:r>
            <a:r>
              <a:rPr lang="en" sz="1500">
                <a:latin typeface="Inter"/>
                <a:ea typeface="Inter"/>
                <a:cs typeface="Inter"/>
                <a:sym typeface="Inter"/>
              </a:rPr>
              <a:t>excerpt</a:t>
            </a:r>
            <a:r>
              <a:rPr lang="en" sz="1500">
                <a:solidFill>
                  <a:srgbClr val="000000"/>
                </a:solidFill>
                <a:latin typeface="Inter"/>
                <a:ea typeface="Inter"/>
                <a:cs typeface="Inter"/>
                <a:sym typeface="Inter"/>
              </a:rPr>
              <a:t> to compare the </a:t>
            </a:r>
            <a:r>
              <a:rPr lang="en" sz="1500">
                <a:latin typeface="Inter"/>
                <a:ea typeface="Inter"/>
                <a:cs typeface="Inter"/>
                <a:sym typeface="Inter"/>
              </a:rPr>
              <a:t>observations of Ibn Battuta on two different Afro-Eurasian Muslim societies.</a:t>
            </a:r>
            <a:endParaRPr b="1" sz="1500">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sp>
        <p:nvSpPr>
          <p:cNvPr id="64" name="Google Shape;64;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Ibn Battuta Primary Source Analysis</a:t>
            </a:r>
            <a:r>
              <a:rPr lang="en" sz="1900">
                <a:latin typeface="Halant"/>
                <a:ea typeface="Halant"/>
                <a:cs typeface="Halant"/>
                <a:sym typeface="Halant"/>
              </a:rPr>
              <a:t>: C</a:t>
            </a:r>
            <a:r>
              <a:rPr lang="en" sz="1900">
                <a:latin typeface="Halant"/>
                <a:ea typeface="Halant"/>
                <a:cs typeface="Halant"/>
                <a:sym typeface="Halant"/>
              </a:rPr>
              <a:t>omparison</a:t>
            </a:r>
            <a:endParaRPr sz="1900">
              <a:latin typeface="Halant"/>
              <a:ea typeface="Halant"/>
              <a:cs typeface="Halant"/>
              <a:sym typeface="Halant"/>
            </a:endParaRPr>
          </a:p>
        </p:txBody>
      </p:sp>
      <p:pic>
        <p:nvPicPr>
          <p:cNvPr id="65" name="Google Shape;6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6" name="Google Shape;66;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7" name="Google Shape;67;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68" name="Google Shape;68;p14"/>
          <p:cNvSpPr txBox="1"/>
          <p:nvPr/>
        </p:nvSpPr>
        <p:spPr>
          <a:xfrm>
            <a:off x="475350" y="795375"/>
            <a:ext cx="6821700" cy="4233900"/>
          </a:xfrm>
          <a:prstGeom prst="rect">
            <a:avLst/>
          </a:prstGeom>
          <a:noFill/>
          <a:ln cap="flat" cmpd="sng" w="28575">
            <a:solidFill>
              <a:srgbClr val="B7B7B7"/>
            </a:solidFill>
            <a:prstDash val="solid"/>
            <a:round/>
            <a:headEnd len="sm" w="sm" type="none"/>
            <a:tailEnd len="sm" w="sm" type="none"/>
          </a:ln>
        </p:spPr>
        <p:txBody>
          <a:bodyPr anchorCtr="0" anchor="t" bIns="116050" lIns="116050" spcFirstLastPara="1" rIns="116050" wrap="square" tIns="116050">
            <a:noAutofit/>
          </a:bodyPr>
          <a:lstStyle/>
          <a:p>
            <a:pPr indent="-323850" lvl="0" marL="457200" rtl="0" algn="l">
              <a:spcBef>
                <a:spcPts val="0"/>
              </a:spcBef>
              <a:spcAft>
                <a:spcPts val="0"/>
              </a:spcAft>
              <a:buClr>
                <a:schemeClr val="dk1"/>
              </a:buClr>
              <a:buSzPts val="1500"/>
              <a:buFont typeface="Inter"/>
              <a:buAutoNum type="arabicPeriod"/>
            </a:pPr>
            <a:r>
              <a:rPr lang="en" sz="1500">
                <a:solidFill>
                  <a:schemeClr val="dk1"/>
                </a:solidFill>
                <a:latin typeface="Inter"/>
                <a:ea typeface="Inter"/>
                <a:cs typeface="Inter"/>
                <a:sym typeface="Inter"/>
              </a:rPr>
              <a:t>What is at least one similarity between the observations of Ibn Battuta on the people of Mali and Mecca? Cite Evidence.</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rgbClr val="FF0000"/>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323850" lvl="0" marL="457200" rtl="0" algn="l">
              <a:spcBef>
                <a:spcPts val="0"/>
              </a:spcBef>
              <a:spcAft>
                <a:spcPts val="0"/>
              </a:spcAft>
              <a:buClr>
                <a:schemeClr val="dk1"/>
              </a:buClr>
              <a:buSzPts val="1500"/>
              <a:buFont typeface="Inter"/>
              <a:buAutoNum type="arabicPeriod"/>
            </a:pPr>
            <a:r>
              <a:rPr lang="en" sz="1500">
                <a:solidFill>
                  <a:schemeClr val="dk1"/>
                </a:solidFill>
                <a:latin typeface="Inter"/>
                <a:ea typeface="Inter"/>
                <a:cs typeface="Inter"/>
                <a:sym typeface="Inter"/>
              </a:rPr>
              <a:t>How do Ibn Battuta’s observations differ from each other? Cite Evidence.</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72" name="Shape 72"/>
        <p:cNvGrpSpPr/>
        <p:nvPr/>
      </p:nvGrpSpPr>
      <p:grpSpPr>
        <a:xfrm>
          <a:off x="0" y="0"/>
          <a:ext cx="0" cy="0"/>
          <a:chOff x="0" y="0"/>
          <a:chExt cx="0" cy="0"/>
        </a:xfrm>
      </p:grpSpPr>
      <p:sp>
        <p:nvSpPr>
          <p:cNvPr id="73" name="Google Shape;73;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Primary Source Analysis: Ibn Battuta</a:t>
            </a:r>
            <a:endParaRPr sz="1900">
              <a:latin typeface="Halant"/>
              <a:ea typeface="Halant"/>
              <a:cs typeface="Halant"/>
              <a:sym typeface="Halant"/>
            </a:endParaRPr>
          </a:p>
        </p:txBody>
      </p:sp>
      <p:pic>
        <p:nvPicPr>
          <p:cNvPr id="74" name="Google Shape;74;p15"/>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75" name="Google Shape;75;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7" name="Google Shape;77;p15"/>
          <p:cNvSpPr txBox="1"/>
          <p:nvPr/>
        </p:nvSpPr>
        <p:spPr>
          <a:xfrm>
            <a:off x="448950" y="697349"/>
            <a:ext cx="6903600" cy="1088700"/>
          </a:xfrm>
          <a:prstGeom prst="rect">
            <a:avLst/>
          </a:prstGeom>
          <a:noFill/>
          <a:ln cap="flat" cmpd="sng" w="2857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500">
                <a:solidFill>
                  <a:srgbClr val="000000"/>
                </a:solidFill>
                <a:latin typeface="Inter"/>
                <a:ea typeface="Inter"/>
                <a:cs typeface="Inter"/>
                <a:sym typeface="Inter"/>
              </a:rPr>
              <a:t>Directions</a:t>
            </a:r>
            <a:r>
              <a:rPr lang="en" sz="1500">
                <a:solidFill>
                  <a:srgbClr val="000000"/>
                </a:solidFill>
                <a:latin typeface="Inter"/>
                <a:ea typeface="Inter"/>
                <a:cs typeface="Inter"/>
                <a:sym typeface="Inter"/>
              </a:rPr>
              <a:t>: </a:t>
            </a:r>
            <a:r>
              <a:rPr lang="en" sz="1500">
                <a:latin typeface="Inter"/>
                <a:ea typeface="Inter"/>
                <a:cs typeface="Inter"/>
                <a:sym typeface="Inter"/>
              </a:rPr>
              <a:t>Using information from the texts you just read, as well as your other knowledge about Ibn Battuta, use the templates below to create a Historygram social media profile for Ibn Battuta and a Historygram social media post comparing his travels in Mali and Mecca.</a:t>
            </a:r>
            <a:endParaRPr b="1" sz="1500">
              <a:latin typeface="Inter"/>
              <a:ea typeface="Inter"/>
              <a:cs typeface="Inter"/>
              <a:sym typeface="Inter"/>
            </a:endParaRPr>
          </a:p>
        </p:txBody>
      </p:sp>
      <p:sp>
        <p:nvSpPr>
          <p:cNvPr id="78" name="Google Shape;78;p15"/>
          <p:cNvSpPr txBox="1"/>
          <p:nvPr/>
        </p:nvSpPr>
        <p:spPr>
          <a:xfrm>
            <a:off x="2187775" y="3244450"/>
            <a:ext cx="2618400" cy="580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latin typeface="Inter"/>
                <a:ea typeface="Inter"/>
                <a:cs typeface="Inter"/>
                <a:sym typeface="Inter"/>
              </a:rPr>
              <a:t>Insert Username and Profile Picture here.</a:t>
            </a:r>
            <a:endParaRPr sz="1800">
              <a:solidFill>
                <a:schemeClr val="dk2"/>
              </a:solidFill>
              <a:latin typeface="Inter"/>
              <a:ea typeface="Inter"/>
              <a:cs typeface="Inter"/>
              <a:sym typeface="Inter"/>
            </a:endParaRPr>
          </a:p>
        </p:txBody>
      </p:sp>
      <p:sp>
        <p:nvSpPr>
          <p:cNvPr id="79" name="Google Shape;79;p15"/>
          <p:cNvSpPr txBox="1"/>
          <p:nvPr/>
        </p:nvSpPr>
        <p:spPr>
          <a:xfrm>
            <a:off x="833450" y="4554150"/>
            <a:ext cx="6146700" cy="138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latin typeface="Inter"/>
                <a:ea typeface="Inter"/>
                <a:cs typeface="Inter"/>
                <a:sym typeface="Inter"/>
              </a:rPr>
              <a:t>Insert a short bio of Ibn Battuta here. It should be 2-3 sentences and explain who he was and his historical significance.</a:t>
            </a:r>
            <a:endParaRPr sz="1800">
              <a:solidFill>
                <a:schemeClr val="dk2"/>
              </a:solidFill>
              <a:latin typeface="Inter"/>
              <a:ea typeface="Inter"/>
              <a:cs typeface="Inter"/>
              <a:sym typeface="Inter"/>
            </a:endParaRPr>
          </a:p>
        </p:txBody>
      </p:sp>
      <p:sp>
        <p:nvSpPr>
          <p:cNvPr id="80" name="Google Shape;80;p15"/>
          <p:cNvSpPr txBox="1"/>
          <p:nvPr/>
        </p:nvSpPr>
        <p:spPr>
          <a:xfrm>
            <a:off x="1354325" y="7664650"/>
            <a:ext cx="17115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latin typeface="Inter"/>
                <a:ea typeface="Inter"/>
                <a:cs typeface="Inter"/>
                <a:sym typeface="Inter"/>
              </a:rPr>
              <a:t>Insert an image related to Ibn Battua’s travels here.</a:t>
            </a:r>
            <a:endParaRPr sz="1800">
              <a:solidFill>
                <a:schemeClr val="dk2"/>
              </a:solidFill>
              <a:latin typeface="Inter"/>
              <a:ea typeface="Inter"/>
              <a:cs typeface="Inter"/>
              <a:sym typeface="Inter"/>
            </a:endParaRPr>
          </a:p>
        </p:txBody>
      </p:sp>
      <p:sp>
        <p:nvSpPr>
          <p:cNvPr id="81" name="Google Shape;81;p15"/>
          <p:cNvSpPr txBox="1"/>
          <p:nvPr/>
        </p:nvSpPr>
        <p:spPr>
          <a:xfrm>
            <a:off x="4513050" y="7664650"/>
            <a:ext cx="1711500" cy="8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latin typeface="Inter"/>
                <a:ea typeface="Inter"/>
                <a:cs typeface="Inter"/>
                <a:sym typeface="Inter"/>
              </a:rPr>
              <a:t>Insert an image related to Ibn Battua’s travels here.</a:t>
            </a:r>
            <a:endParaRPr sz="1800">
              <a:solidFill>
                <a:schemeClr val="dk2"/>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5" name="Shape 85"/>
        <p:cNvGrpSpPr/>
        <p:nvPr/>
      </p:nvGrpSpPr>
      <p:grpSpPr>
        <a:xfrm>
          <a:off x="0" y="0"/>
          <a:ext cx="0" cy="0"/>
          <a:chOff x="0" y="0"/>
          <a:chExt cx="0" cy="0"/>
        </a:xfrm>
      </p:grpSpPr>
      <p:pic>
        <p:nvPicPr>
          <p:cNvPr id="86" name="Google Shape;86;p16"/>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87" name="Google Shape;87;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8" name="Google Shape;88;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89" name="Google Shape;89;p16"/>
          <p:cNvSpPr txBox="1"/>
          <p:nvPr/>
        </p:nvSpPr>
        <p:spPr>
          <a:xfrm>
            <a:off x="1309700" y="327425"/>
            <a:ext cx="3988500" cy="30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700">
                <a:solidFill>
                  <a:schemeClr val="dk2"/>
                </a:solidFill>
                <a:latin typeface="Inter"/>
                <a:ea typeface="Inter"/>
                <a:cs typeface="Inter"/>
                <a:sym typeface="Inter"/>
              </a:rPr>
              <a:t>Put Username &amp; Profile Picture Here</a:t>
            </a:r>
            <a:endParaRPr sz="1700">
              <a:solidFill>
                <a:schemeClr val="dk2"/>
              </a:solidFill>
              <a:latin typeface="Inter"/>
              <a:ea typeface="Inter"/>
              <a:cs typeface="Inter"/>
              <a:sym typeface="Inter"/>
            </a:endParaRPr>
          </a:p>
        </p:txBody>
      </p:sp>
      <p:sp>
        <p:nvSpPr>
          <p:cNvPr id="90" name="Google Shape;90;p16"/>
          <p:cNvSpPr txBox="1"/>
          <p:nvPr/>
        </p:nvSpPr>
        <p:spPr>
          <a:xfrm>
            <a:off x="2202650" y="3289100"/>
            <a:ext cx="3467700" cy="127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latin typeface="Inter"/>
                <a:ea typeface="Inter"/>
                <a:cs typeface="Inter"/>
                <a:sym typeface="Inter"/>
              </a:rPr>
              <a:t>Insert an image related to Ibn Battuta’s travels to Mali &amp; Mecca here.</a:t>
            </a:r>
            <a:endParaRPr sz="1800">
              <a:solidFill>
                <a:schemeClr val="dk2"/>
              </a:solidFill>
              <a:latin typeface="Inter"/>
              <a:ea typeface="Inter"/>
              <a:cs typeface="Inter"/>
              <a:sym typeface="Inter"/>
            </a:endParaRPr>
          </a:p>
        </p:txBody>
      </p:sp>
      <p:sp>
        <p:nvSpPr>
          <p:cNvPr id="91" name="Google Shape;91;p16"/>
          <p:cNvSpPr txBox="1"/>
          <p:nvPr/>
        </p:nvSpPr>
        <p:spPr>
          <a:xfrm>
            <a:off x="1354325" y="7307450"/>
            <a:ext cx="5343000" cy="187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latin typeface="Inter"/>
                <a:ea typeface="Inter"/>
                <a:cs typeface="Inter"/>
                <a:sym typeface="Inter"/>
              </a:rPr>
              <a:t>Insert caption here. You should have 2-3 sentences comparing Ibn Battuta’s travels in Mali and Mecca. Include one hashtag that sums up Battuta’s influence on Afro-Eurasia.</a:t>
            </a:r>
            <a:endParaRPr sz="1800">
              <a:solidFill>
                <a:schemeClr val="dk2"/>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5" name="Shape 95"/>
        <p:cNvGrpSpPr/>
        <p:nvPr/>
      </p:nvGrpSpPr>
      <p:grpSpPr>
        <a:xfrm>
          <a:off x="0" y="0"/>
          <a:ext cx="0" cy="0"/>
          <a:chOff x="0" y="0"/>
          <a:chExt cx="0" cy="0"/>
        </a:xfrm>
      </p:grpSpPr>
      <p:sp>
        <p:nvSpPr>
          <p:cNvPr id="96" name="Google Shape;96;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latin typeface="Halant"/>
                <a:ea typeface="Halant"/>
                <a:cs typeface="Halant"/>
                <a:sym typeface="Halant"/>
              </a:rPr>
              <a:t>Ibn Battuta Primary Source Analysis</a:t>
            </a:r>
            <a:r>
              <a:rPr lang="en" sz="1900">
                <a:latin typeface="Halant"/>
                <a:ea typeface="Halant"/>
                <a:cs typeface="Halant"/>
                <a:sym typeface="Halant"/>
              </a:rPr>
              <a:t>: C</a:t>
            </a:r>
            <a:r>
              <a:rPr lang="en" sz="1900">
                <a:latin typeface="Halant"/>
                <a:ea typeface="Halant"/>
                <a:cs typeface="Halant"/>
                <a:sym typeface="Halant"/>
              </a:rPr>
              <a:t>omparison</a:t>
            </a:r>
            <a:endParaRPr sz="1900">
              <a:latin typeface="Halant"/>
              <a:ea typeface="Halant"/>
              <a:cs typeface="Halant"/>
              <a:sym typeface="Halant"/>
            </a:endParaRPr>
          </a:p>
        </p:txBody>
      </p:sp>
      <p:pic>
        <p:nvPicPr>
          <p:cNvPr id="97" name="Google Shape;97;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8" name="Google Shape;98;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©2023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9" name="Google Shape;99;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0" name="Google Shape;100;p17"/>
          <p:cNvSpPr txBox="1"/>
          <p:nvPr/>
        </p:nvSpPr>
        <p:spPr>
          <a:xfrm>
            <a:off x="475350" y="795375"/>
            <a:ext cx="6821700" cy="4233900"/>
          </a:xfrm>
          <a:prstGeom prst="rect">
            <a:avLst/>
          </a:prstGeom>
          <a:noFill/>
          <a:ln cap="flat" cmpd="sng" w="28575">
            <a:solidFill>
              <a:srgbClr val="B7B7B7"/>
            </a:solidFill>
            <a:prstDash val="solid"/>
            <a:round/>
            <a:headEnd len="sm" w="sm" type="none"/>
            <a:tailEnd len="sm" w="sm" type="none"/>
          </a:ln>
        </p:spPr>
        <p:txBody>
          <a:bodyPr anchorCtr="0" anchor="t" bIns="116050" lIns="116050" spcFirstLastPara="1" rIns="116050" wrap="square" tIns="116050">
            <a:noAutofit/>
          </a:bodyPr>
          <a:lstStyle/>
          <a:p>
            <a:pPr indent="-323850" lvl="0" marL="457200" rtl="0" algn="l">
              <a:spcBef>
                <a:spcPts val="0"/>
              </a:spcBef>
              <a:spcAft>
                <a:spcPts val="0"/>
              </a:spcAft>
              <a:buClr>
                <a:schemeClr val="dk1"/>
              </a:buClr>
              <a:buSzPts val="1500"/>
              <a:buFont typeface="Inter"/>
              <a:buAutoNum type="arabicPeriod"/>
            </a:pPr>
            <a:r>
              <a:rPr lang="en" sz="1500">
                <a:solidFill>
                  <a:schemeClr val="dk1"/>
                </a:solidFill>
                <a:latin typeface="Inter"/>
                <a:ea typeface="Inter"/>
                <a:cs typeface="Inter"/>
                <a:sym typeface="Inter"/>
              </a:rPr>
              <a:t>What is at least one similarity between the observations of Ibn Battuta on the people of Mali and Mecca? Cite Evidence.</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rPr lang="en" sz="1500">
                <a:solidFill>
                  <a:srgbClr val="FF0000"/>
                </a:solidFill>
                <a:latin typeface="Inter"/>
                <a:ea typeface="Inter"/>
                <a:cs typeface="Inter"/>
                <a:sym typeface="Inter"/>
              </a:rPr>
              <a:t>Ibn Battuta notes the cleanliness of both the people of Mali and Mecca. He discusses how in Mali they make a point to wear clean clothing on Fridays for their religious services. He also says that in Mecca their cleanliness is one of their best qualities and that they often wear white.</a:t>
            </a:r>
            <a:endParaRPr sz="1500">
              <a:solidFill>
                <a:srgbClr val="FF0000"/>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rgbClr val="FF0000"/>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323850" lvl="0" marL="457200" rtl="0" algn="l">
              <a:spcBef>
                <a:spcPts val="0"/>
              </a:spcBef>
              <a:spcAft>
                <a:spcPts val="0"/>
              </a:spcAft>
              <a:buClr>
                <a:schemeClr val="dk1"/>
              </a:buClr>
              <a:buSzPts val="1500"/>
              <a:buFont typeface="Inter"/>
              <a:buAutoNum type="arabicPeriod"/>
            </a:pPr>
            <a:r>
              <a:rPr lang="en" sz="1500">
                <a:solidFill>
                  <a:schemeClr val="dk1"/>
                </a:solidFill>
                <a:latin typeface="Inter"/>
                <a:ea typeface="Inter"/>
                <a:cs typeface="Inter"/>
                <a:sym typeface="Inter"/>
              </a:rPr>
              <a:t>How do Ibn Battuta’s observations differ from each other? Cite Evidence.</a:t>
            </a:r>
            <a:endParaRPr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rgbClr val="FF0000"/>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500">
              <a:solidFill>
                <a:schemeClr val="dk1"/>
              </a:solidFill>
              <a:latin typeface="Inter"/>
              <a:ea typeface="Inter"/>
              <a:cs typeface="Inter"/>
              <a:sym typeface="Inter"/>
            </a:endParaRPr>
          </a:p>
          <a:p>
            <a:pPr indent="0" lvl="0" marL="0" rtl="0" algn="l">
              <a:spcBef>
                <a:spcPts val="0"/>
              </a:spcBef>
              <a:spcAft>
                <a:spcPts val="0"/>
              </a:spcAft>
              <a:buNone/>
            </a:pPr>
            <a:r>
              <a:t/>
            </a:r>
            <a:endParaRPr sz="15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